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7" r:id="rId2"/>
    <p:sldId id="288" r:id="rId3"/>
    <p:sldId id="258" r:id="rId4"/>
    <p:sldId id="259" r:id="rId5"/>
    <p:sldId id="291" r:id="rId6"/>
    <p:sldId id="292" r:id="rId7"/>
    <p:sldId id="293" r:id="rId8"/>
    <p:sldId id="289" r:id="rId9"/>
    <p:sldId id="29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4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8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17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CD3A8-E069-42F3-83B3-5CB4B897CE8A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ECAE7-BA66-442D-B97F-DFC366698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24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3500CC-21CB-4BAD-8248-289CDC3AA166}" type="slidenum">
              <a:rPr lang="ru-RU"/>
              <a:pPr/>
              <a:t>1</a:t>
            </a:fld>
            <a:endParaRPr lang="ru-RU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3181D4-1AA0-438D-B419-1A8F3391AE86}" type="slidenum">
              <a:rPr lang="ru-RU"/>
              <a:pPr/>
              <a:t>2</a:t>
            </a:fld>
            <a:endParaRPr lang="ru-RU"/>
          </a:p>
        </p:txBody>
      </p:sp>
      <p:sp>
        <p:nvSpPr>
          <p:cNvPr id="225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53C847-9580-471C-88EB-7E49CA074483}" type="slidenum">
              <a:rPr lang="ru-RU"/>
              <a:pPr/>
              <a:t>5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283276-8F7E-4F40-A05D-79E52439E7AB}" type="slidenum">
              <a:rPr lang="ru-RU"/>
              <a:pPr/>
              <a:t>6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9EAC31-EA03-4BE6-8C5B-F0342014E634}" type="slidenum">
              <a:rPr lang="ru-RU"/>
              <a:pPr/>
              <a:t>7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F5BAD90-09C9-4393-BA09-97E13C957A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90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2DE57D-BE74-4C53-80F2-ACC5D6BADCAB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A2E6C-29AC-4466-BF90-C483E57DA8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251520" y="1473200"/>
            <a:ext cx="8712968" cy="1676400"/>
          </a:xfrm>
          <a:noFill/>
          <a:extLst>
            <a:ext uri="{909E8E84-426E-40DD-AFC4-6F175D3DCCD1}">
              <a14:hiddenFill xmlns:a14="http://schemas.microsoft.com/office/drawing/2010/main" xmlns="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algn="ctr"/>
            <a:r>
              <a:rPr lang="ru-RU" sz="57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5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Конституции России – основной закон нашей страны</a:t>
            </a:r>
            <a:endParaRPr lang="ru-RU" sz="57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5" name="Picture 9" descr="fla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52400"/>
            <a:ext cx="2095500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4932040" y="4509120"/>
            <a:ext cx="38100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2800" b="1" dirty="0"/>
              <a:t>Народ без законов, подобен человеку без принципов.</a:t>
            </a:r>
          </a:p>
          <a:p>
            <a:pPr algn="r">
              <a:spcBef>
                <a:spcPct val="50000"/>
              </a:spcBef>
            </a:pPr>
            <a:r>
              <a:rPr kumimoji="0" lang="ru-RU" sz="2800" b="1" dirty="0" err="1"/>
              <a:t>Захария</a:t>
            </a:r>
            <a:endParaRPr kumimoji="0"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48522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4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4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utoUpdateAnimBg="0"/>
      <p:bldP spid="4110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-684213" y="1919288"/>
            <a:ext cx="10571163" cy="451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жизнь.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имя при рождении.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медицинскую помощь.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образование.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отдых и досуг.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индивидуальность.</a:t>
            </a:r>
          </a:p>
          <a:p>
            <a:pPr algn="ctr">
              <a:tabLst>
                <a:tab pos="457200" algn="l"/>
              </a:tabLst>
            </a:pPr>
            <a:r>
              <a:rPr lang="ru-RU">
                <a:solidFill>
                  <a:srgbClr val="0033CC"/>
                </a:solidFill>
              </a:rPr>
              <a:t> </a:t>
            </a:r>
            <a:r>
              <a:rPr lang="ru-RU" b="1">
                <a:solidFill>
                  <a:srgbClr val="0033CC"/>
                </a:solidFill>
              </a:rPr>
              <a:t>Право свободно выражать свои взгляды.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специальную охрану и защиту.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заботу и воспитание</a:t>
            </a:r>
            <a:r>
              <a:rPr lang="ru-RU">
                <a:solidFill>
                  <a:srgbClr val="0033CC"/>
                </a:solidFill>
              </a:rPr>
              <a:t> </a:t>
            </a:r>
            <a:r>
              <a:rPr lang="ru-RU" b="1">
                <a:solidFill>
                  <a:srgbClr val="0033CC"/>
                </a:solidFill>
              </a:rPr>
              <a:t>родителями.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всестороннее развитие и уважение </a:t>
            </a: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человеческого достоинства. </a:t>
            </a: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защиту своих прав </a:t>
            </a: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и законных интересов родителями.</a:t>
            </a:r>
            <a:endParaRPr lang="ru-RU">
              <a:solidFill>
                <a:srgbClr val="0033CC"/>
              </a:solidFill>
            </a:endParaRP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Право на личную жизнь, семейную жизнь, </a:t>
            </a:r>
          </a:p>
          <a:p>
            <a:pPr algn="ctr">
              <a:tabLst>
                <a:tab pos="457200" algn="l"/>
              </a:tabLst>
            </a:pPr>
            <a:r>
              <a:rPr lang="ru-RU" b="1">
                <a:solidFill>
                  <a:srgbClr val="0033CC"/>
                </a:solidFill>
              </a:rPr>
              <a:t>неприкосновенность жилища, тайну переписки</a:t>
            </a:r>
            <a:r>
              <a:rPr lang="ru-RU" b="1"/>
              <a:t>.</a:t>
            </a:r>
          </a:p>
          <a:p>
            <a:pPr algn="ctr">
              <a:tabLst>
                <a:tab pos="457200" algn="l"/>
              </a:tabLst>
            </a:pPr>
            <a:endParaRPr lang="ru-RU" sz="2000" b="1"/>
          </a:p>
        </p:txBody>
      </p:sp>
      <p:sp>
        <p:nvSpPr>
          <p:cNvPr id="68611" name="WordArt 3"/>
          <p:cNvSpPr>
            <a:spLocks noChangeArrowheads="1" noChangeShapeType="1" noTextEdit="1"/>
          </p:cNvSpPr>
          <p:nvPr/>
        </p:nvSpPr>
        <p:spPr bwMode="auto">
          <a:xfrm>
            <a:off x="395288" y="476250"/>
            <a:ext cx="813752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права ребенка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4910844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86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86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86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86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6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86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86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86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86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86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86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86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86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86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86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86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5292725" y="1773238"/>
          <a:ext cx="3671888" cy="3671887"/>
        </p:xfrm>
        <a:graphic>
          <a:graphicData uri="http://schemas.openxmlformats.org/presentationml/2006/ole">
            <p:oleObj spid="_x0000_s1029" name="Лист" r:id="rId3" imgW="4990974" imgH="4467149" progId="Excel.Sheet.8">
              <p:embed/>
            </p:oleObj>
          </a:graphicData>
        </a:graphic>
      </p:graphicFrame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827088" y="115888"/>
            <a:ext cx="7273925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кроссворд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50825" y="981075"/>
            <a:ext cx="4897438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3300"/>
                </a:solidFill>
              </a:rPr>
              <a:t>По горизонтали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1</a:t>
            </a:r>
            <a:r>
              <a:rPr lang="ru-RU" b="1">
                <a:solidFill>
                  <a:srgbClr val="990000"/>
                </a:solidFill>
              </a:rPr>
              <a:t>. По конвенции им является каждое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 человеческое существо до достижения 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им 18 –летнего возраста.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2.</a:t>
            </a:r>
            <a:r>
              <a:rPr lang="ru-RU" b="1">
                <a:solidFill>
                  <a:srgbClr val="990000"/>
                </a:solidFill>
              </a:rPr>
              <a:t> С согласия родителей подросток с 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16 лет может заниматься…….деятельностью.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3.</a:t>
            </a:r>
            <a:r>
              <a:rPr lang="ru-RU" b="1">
                <a:solidFill>
                  <a:srgbClr val="990000"/>
                </a:solidFill>
              </a:rPr>
              <a:t> Чтобы получить среднее образование, сколько классов должен закончить каждый?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 </a:t>
            </a:r>
            <a:r>
              <a:rPr lang="ru-RU" b="1">
                <a:solidFill>
                  <a:srgbClr val="FF3300"/>
                </a:solidFill>
              </a:rPr>
              <a:t>4.</a:t>
            </a:r>
            <a:r>
              <a:rPr lang="ru-RU" b="1">
                <a:solidFill>
                  <a:srgbClr val="990000"/>
                </a:solidFill>
              </a:rPr>
              <a:t>С 17 лет для каждого юноши добавляется обязанность 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встать на …… учет.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По вертикали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1.</a:t>
            </a:r>
            <a:r>
              <a:rPr lang="ru-RU" b="1">
                <a:solidFill>
                  <a:srgbClr val="990000"/>
                </a:solidFill>
              </a:rPr>
              <a:t> С какого возраста наступает уголовная ответственность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 за особо тяжкие преступления? </a:t>
            </a:r>
          </a:p>
          <a:p>
            <a:pPr algn="ctr"/>
            <a:r>
              <a:rPr lang="ru-RU" b="1">
                <a:solidFill>
                  <a:srgbClr val="FF3300"/>
                </a:solidFill>
              </a:rPr>
              <a:t>2.</a:t>
            </a:r>
            <a:r>
              <a:rPr lang="ru-RU" b="1">
                <a:solidFill>
                  <a:srgbClr val="990000"/>
                </a:solidFill>
              </a:rPr>
              <a:t> С 14 лет, в свободное от учебы время</a:t>
            </a:r>
          </a:p>
          <a:p>
            <a:pPr algn="ctr"/>
            <a:r>
              <a:rPr lang="ru-RU" b="1">
                <a:solidFill>
                  <a:srgbClr val="990000"/>
                </a:solidFill>
              </a:rPr>
              <a:t>и с согласия родителей, подросток имеет право ……не более 4 часов в день.  </a:t>
            </a:r>
          </a:p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538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2124075" y="1628775"/>
          <a:ext cx="5046663" cy="4521200"/>
        </p:xfrm>
        <a:graphic>
          <a:graphicData uri="http://schemas.openxmlformats.org/presentationml/2006/ole">
            <p:oleObj spid="_x0000_s2053" name="Лист" r:id="rId3" imgW="4990974" imgH="4467149" progId="Excel.Sheet.8">
              <p:embed/>
            </p:oleObj>
          </a:graphicData>
        </a:graphic>
      </p:graphicFrame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827088" y="260350"/>
            <a:ext cx="7273925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кроссворд</a:t>
            </a:r>
          </a:p>
        </p:txBody>
      </p:sp>
    </p:spTree>
    <p:extLst>
      <p:ext uri="{BB962C8B-B14F-4D97-AF65-F5344CB8AC3E}">
        <p14:creationId xmlns:p14="http://schemas.microsoft.com/office/powerpoint/2010/main" xmlns="" val="83203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1" name="WordArt 21"/>
          <p:cNvSpPr>
            <a:spLocks noChangeArrowheads="1" noChangeShapeType="1" noTextEdit="1"/>
          </p:cNvSpPr>
          <p:nvPr/>
        </p:nvSpPr>
        <p:spPr bwMode="auto">
          <a:xfrm>
            <a:off x="323850" y="2205038"/>
            <a:ext cx="8820150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Права литературных героев</a:t>
            </a:r>
          </a:p>
        </p:txBody>
      </p:sp>
    </p:spTree>
    <p:extLst>
      <p:ext uri="{BB962C8B-B14F-4D97-AF65-F5344CB8AC3E}">
        <p14:creationId xmlns:p14="http://schemas.microsoft.com/office/powerpoint/2010/main" xmlns="" val="1418184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250825" y="0"/>
          <a:ext cx="1812925" cy="1766888"/>
        </p:xfrm>
        <a:graphic>
          <a:graphicData uri="http://schemas.openxmlformats.org/presentationml/2006/ole">
            <p:oleObj spid="_x0000_s3098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62469" name="Object 5"/>
          <p:cNvGraphicFramePr>
            <a:graphicFrameLocks noChangeAspect="1"/>
          </p:cNvGraphicFramePr>
          <p:nvPr/>
        </p:nvGraphicFramePr>
        <p:xfrm>
          <a:off x="6757988" y="0"/>
          <a:ext cx="2386012" cy="1731963"/>
        </p:xfrm>
        <a:graphic>
          <a:graphicData uri="http://schemas.openxmlformats.org/presentationml/2006/ole">
            <p:oleObj spid="_x0000_s3099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62470" name="Object 6"/>
          <p:cNvGraphicFramePr>
            <a:graphicFrameLocks noChangeAspect="1"/>
          </p:cNvGraphicFramePr>
          <p:nvPr/>
        </p:nvGraphicFramePr>
        <p:xfrm>
          <a:off x="0" y="5013325"/>
          <a:ext cx="2419350" cy="1662113"/>
        </p:xfrm>
        <a:graphic>
          <a:graphicData uri="http://schemas.openxmlformats.org/presentationml/2006/ole">
            <p:oleObj spid="_x0000_s3100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6659563" y="4652963"/>
          <a:ext cx="2132012" cy="1770062"/>
        </p:xfrm>
        <a:graphic>
          <a:graphicData uri="http://schemas.openxmlformats.org/presentationml/2006/ole">
            <p:oleObj spid="_x0000_s3101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62472" name="Object 8"/>
          <p:cNvGraphicFramePr>
            <a:graphicFrameLocks noChangeAspect="1"/>
          </p:cNvGraphicFramePr>
          <p:nvPr/>
        </p:nvGraphicFramePr>
        <p:xfrm>
          <a:off x="3708400" y="0"/>
          <a:ext cx="1674813" cy="1481138"/>
        </p:xfrm>
        <a:graphic>
          <a:graphicData uri="http://schemas.openxmlformats.org/presentationml/2006/ole">
            <p:oleObj spid="_x0000_s3102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/>
        </p:nvGraphicFramePr>
        <p:xfrm>
          <a:off x="3132138" y="5734050"/>
          <a:ext cx="2447925" cy="735013"/>
        </p:xfrm>
        <a:graphic>
          <a:graphicData uri="http://schemas.openxmlformats.org/presentationml/2006/ole">
            <p:oleObj spid="_x0000_s3103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62477" name="Object 13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3104" name="Acrobat Document" r:id="rId9" imgW="2916360" imgH="3645360" progId="AcroExch.Document.7">
              <p:embed/>
            </p:oleObj>
          </a:graphicData>
        </a:graphic>
      </p:graphicFrame>
      <p:sp>
        <p:nvSpPr>
          <p:cNvPr id="62478" name="Rectangle 14"/>
          <p:cNvSpPr>
            <a:spLocks noChangeArrowheads="1"/>
          </p:cNvSpPr>
          <p:nvPr/>
        </p:nvSpPr>
        <p:spPr bwMode="auto">
          <a:xfrm>
            <a:off x="2484438" y="2997200"/>
            <a:ext cx="37941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3720BE"/>
                </a:solidFill>
              </a:rPr>
              <a:t>1. В каких сказках нарушено право на личную неприкосновенность, жизнь и свободу?</a:t>
            </a:r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 flipV="1">
            <a:off x="2051050" y="1700213"/>
            <a:ext cx="1152525" cy="12239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>
            <a:off x="6011863" y="3357563"/>
            <a:ext cx="108108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62483" name="Object 19"/>
          <p:cNvGraphicFramePr>
            <a:graphicFrameLocks noChangeAspect="1"/>
          </p:cNvGraphicFramePr>
          <p:nvPr/>
        </p:nvGraphicFramePr>
        <p:xfrm>
          <a:off x="7524750" y="2060575"/>
          <a:ext cx="1019175" cy="2266950"/>
        </p:xfrm>
        <a:graphic>
          <a:graphicData uri="http://schemas.openxmlformats.org/presentationml/2006/ole">
            <p:oleObj spid="_x0000_s3105" name="Acrobat Document" r:id="rId10" imgW="1278720" imgH="2844720" progId="AcroExch.Document.7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79082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0" grpId="0" animBg="1"/>
      <p:bldP spid="624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250825" y="0"/>
          <a:ext cx="1812925" cy="1766888"/>
        </p:xfrm>
        <a:graphic>
          <a:graphicData uri="http://schemas.openxmlformats.org/presentationml/2006/ole">
            <p:oleObj spid="_x0000_s4122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6757988" y="0"/>
          <a:ext cx="2386012" cy="1731963"/>
        </p:xfrm>
        <a:graphic>
          <a:graphicData uri="http://schemas.openxmlformats.org/presentationml/2006/ole">
            <p:oleObj spid="_x0000_s4123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0" y="5013325"/>
          <a:ext cx="2419350" cy="1662113"/>
        </p:xfrm>
        <a:graphic>
          <a:graphicData uri="http://schemas.openxmlformats.org/presentationml/2006/ole">
            <p:oleObj spid="_x0000_s4124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6659563" y="4652963"/>
          <a:ext cx="2132012" cy="1770062"/>
        </p:xfrm>
        <a:graphic>
          <a:graphicData uri="http://schemas.openxmlformats.org/presentationml/2006/ole">
            <p:oleObj spid="_x0000_s4125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3708400" y="0"/>
          <a:ext cx="1674813" cy="1481138"/>
        </p:xfrm>
        <a:graphic>
          <a:graphicData uri="http://schemas.openxmlformats.org/presentationml/2006/ole">
            <p:oleObj spid="_x0000_s4126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66568" name="Object 8"/>
          <p:cNvGraphicFramePr>
            <a:graphicFrameLocks noChangeAspect="1"/>
          </p:cNvGraphicFramePr>
          <p:nvPr/>
        </p:nvGraphicFramePr>
        <p:xfrm>
          <a:off x="2843213" y="5445125"/>
          <a:ext cx="3097212" cy="1223963"/>
        </p:xfrm>
        <a:graphic>
          <a:graphicData uri="http://schemas.openxmlformats.org/presentationml/2006/ole">
            <p:oleObj spid="_x0000_s4127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66569" name="Object 9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4128" name="Acrobat Document" r:id="rId9" imgW="2916360" imgH="3645360" progId="AcroExch.Document.7">
              <p:embed/>
            </p:oleObj>
          </a:graphicData>
        </a:graphic>
      </p:graphicFrame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2484438" y="2997200"/>
            <a:ext cx="3794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4427538" y="4005263"/>
            <a:ext cx="0" cy="12969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2286000" y="2833688"/>
            <a:ext cx="4572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3720BE"/>
                </a:solidFill>
              </a:rPr>
              <a:t>2. Какой литературный герой мог бы пожаловаться, что нарушено</a:t>
            </a:r>
          </a:p>
          <a:p>
            <a:r>
              <a:rPr lang="ru-RU" b="1">
                <a:solidFill>
                  <a:srgbClr val="3720BE"/>
                </a:solidFill>
              </a:rPr>
              <a:t> его право на неприкосновенность жилища?</a:t>
            </a:r>
          </a:p>
        </p:txBody>
      </p:sp>
      <p:graphicFrame>
        <p:nvGraphicFramePr>
          <p:cNvPr id="66574" name="Object 14"/>
          <p:cNvGraphicFramePr>
            <a:graphicFrameLocks noChangeAspect="1"/>
          </p:cNvGraphicFramePr>
          <p:nvPr/>
        </p:nvGraphicFramePr>
        <p:xfrm>
          <a:off x="7451725" y="2133600"/>
          <a:ext cx="1019175" cy="2266950"/>
        </p:xfrm>
        <a:graphic>
          <a:graphicData uri="http://schemas.openxmlformats.org/presentationml/2006/ole">
            <p:oleObj spid="_x0000_s4129" name="Acrobat Document" r:id="rId10" imgW="1278720" imgH="2844720" progId="AcroExch.Document.7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8805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2"/>
          <p:cNvGraphicFramePr>
            <a:graphicFrameLocks noChangeAspect="1"/>
          </p:cNvGraphicFramePr>
          <p:nvPr/>
        </p:nvGraphicFramePr>
        <p:xfrm>
          <a:off x="323850" y="188913"/>
          <a:ext cx="1812925" cy="1766887"/>
        </p:xfrm>
        <a:graphic>
          <a:graphicData uri="http://schemas.openxmlformats.org/presentationml/2006/ole">
            <p:oleObj spid="_x0000_s5146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65539" name="Object 3"/>
          <p:cNvGraphicFramePr>
            <a:graphicFrameLocks noChangeAspect="1"/>
          </p:cNvGraphicFramePr>
          <p:nvPr/>
        </p:nvGraphicFramePr>
        <p:xfrm>
          <a:off x="6732588" y="188913"/>
          <a:ext cx="2062162" cy="1543050"/>
        </p:xfrm>
        <a:graphic>
          <a:graphicData uri="http://schemas.openxmlformats.org/presentationml/2006/ole">
            <p:oleObj spid="_x0000_s5147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250825" y="5013325"/>
          <a:ext cx="2419350" cy="1662113"/>
        </p:xfrm>
        <a:graphic>
          <a:graphicData uri="http://schemas.openxmlformats.org/presentationml/2006/ole">
            <p:oleObj spid="_x0000_s5148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/>
        </p:nvGraphicFramePr>
        <p:xfrm>
          <a:off x="6659563" y="4652963"/>
          <a:ext cx="2132012" cy="1770062"/>
        </p:xfrm>
        <a:graphic>
          <a:graphicData uri="http://schemas.openxmlformats.org/presentationml/2006/ole">
            <p:oleObj spid="_x0000_s5149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65542" name="Object 6"/>
          <p:cNvGraphicFramePr>
            <a:graphicFrameLocks noChangeAspect="1"/>
          </p:cNvGraphicFramePr>
          <p:nvPr/>
        </p:nvGraphicFramePr>
        <p:xfrm>
          <a:off x="3708400" y="260350"/>
          <a:ext cx="1674813" cy="1481138"/>
        </p:xfrm>
        <a:graphic>
          <a:graphicData uri="http://schemas.openxmlformats.org/presentationml/2006/ole">
            <p:oleObj spid="_x0000_s5150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65544" name="Object 8"/>
          <p:cNvGraphicFramePr>
            <a:graphicFrameLocks noChangeAspect="1"/>
          </p:cNvGraphicFramePr>
          <p:nvPr/>
        </p:nvGraphicFramePr>
        <p:xfrm>
          <a:off x="3132138" y="5300663"/>
          <a:ext cx="2447925" cy="1368425"/>
        </p:xfrm>
        <a:graphic>
          <a:graphicData uri="http://schemas.openxmlformats.org/presentationml/2006/ole">
            <p:oleObj spid="_x0000_s5151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65545" name="Object 9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5152" name="Acrobat Document" r:id="rId9" imgW="2916360" imgH="3645360" progId="AcroExch.Document.7">
              <p:embed/>
            </p:oleObj>
          </a:graphicData>
        </a:graphic>
      </p:graphicFrame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2484438" y="2997200"/>
            <a:ext cx="37941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3720BE"/>
                </a:solidFill>
              </a:rPr>
              <a:t>3. В какой сказке нарушается право человека владеть своим имуществом?</a:t>
            </a:r>
          </a:p>
          <a:p>
            <a:endParaRPr lang="ru-RU" b="1">
              <a:solidFill>
                <a:srgbClr val="3720BE"/>
              </a:solidFill>
            </a:endParaRPr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>
            <a:off x="5364163" y="3933825"/>
            <a:ext cx="107950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65549" name="Object 13"/>
          <p:cNvGraphicFramePr>
            <a:graphicFrameLocks noChangeAspect="1"/>
          </p:cNvGraphicFramePr>
          <p:nvPr/>
        </p:nvGraphicFramePr>
        <p:xfrm>
          <a:off x="7164388" y="2133600"/>
          <a:ext cx="1296987" cy="2016125"/>
        </p:xfrm>
        <a:graphic>
          <a:graphicData uri="http://schemas.openxmlformats.org/presentationml/2006/ole">
            <p:oleObj spid="_x0000_s5153" name="Acrobat Document" r:id="rId10" imgW="1278720" imgH="2844720" progId="AcroExch.Document.7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01183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58" name="Object 2"/>
          <p:cNvGraphicFramePr>
            <a:graphicFrameLocks noChangeAspect="1"/>
          </p:cNvGraphicFramePr>
          <p:nvPr/>
        </p:nvGraphicFramePr>
        <p:xfrm>
          <a:off x="250825" y="0"/>
          <a:ext cx="1812925" cy="1766888"/>
        </p:xfrm>
        <a:graphic>
          <a:graphicData uri="http://schemas.openxmlformats.org/presentationml/2006/ole">
            <p:oleObj spid="_x0000_s6170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70659" name="Object 3"/>
          <p:cNvGraphicFramePr>
            <a:graphicFrameLocks noChangeAspect="1"/>
          </p:cNvGraphicFramePr>
          <p:nvPr/>
        </p:nvGraphicFramePr>
        <p:xfrm>
          <a:off x="6757988" y="0"/>
          <a:ext cx="2386012" cy="1731963"/>
        </p:xfrm>
        <a:graphic>
          <a:graphicData uri="http://schemas.openxmlformats.org/presentationml/2006/ole">
            <p:oleObj spid="_x0000_s6171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0" y="5013325"/>
          <a:ext cx="2419350" cy="1662113"/>
        </p:xfrm>
        <a:graphic>
          <a:graphicData uri="http://schemas.openxmlformats.org/presentationml/2006/ole">
            <p:oleObj spid="_x0000_s6172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70661" name="Object 5"/>
          <p:cNvGraphicFramePr>
            <a:graphicFrameLocks noChangeAspect="1"/>
          </p:cNvGraphicFramePr>
          <p:nvPr/>
        </p:nvGraphicFramePr>
        <p:xfrm>
          <a:off x="6659563" y="4652963"/>
          <a:ext cx="2132012" cy="1770062"/>
        </p:xfrm>
        <a:graphic>
          <a:graphicData uri="http://schemas.openxmlformats.org/presentationml/2006/ole">
            <p:oleObj spid="_x0000_s6173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70662" name="Object 6"/>
          <p:cNvGraphicFramePr>
            <a:graphicFrameLocks noChangeAspect="1"/>
          </p:cNvGraphicFramePr>
          <p:nvPr/>
        </p:nvGraphicFramePr>
        <p:xfrm>
          <a:off x="3708400" y="0"/>
          <a:ext cx="1674813" cy="1481138"/>
        </p:xfrm>
        <a:graphic>
          <a:graphicData uri="http://schemas.openxmlformats.org/presentationml/2006/ole">
            <p:oleObj spid="_x0000_s6174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70663" name="Object 7"/>
          <p:cNvGraphicFramePr>
            <a:graphicFrameLocks noChangeAspect="1"/>
          </p:cNvGraphicFramePr>
          <p:nvPr/>
        </p:nvGraphicFramePr>
        <p:xfrm>
          <a:off x="3132138" y="5734050"/>
          <a:ext cx="2447925" cy="735013"/>
        </p:xfrm>
        <a:graphic>
          <a:graphicData uri="http://schemas.openxmlformats.org/presentationml/2006/ole">
            <p:oleObj spid="_x0000_s6175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70664" name="Object 8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6176" name="Acrobat Document" r:id="rId9" imgW="2916360" imgH="3645360" progId="AcroExch.Document.7">
              <p:embed/>
            </p:oleObj>
          </a:graphicData>
        </a:graphic>
      </p:graphicFrame>
      <p:sp>
        <p:nvSpPr>
          <p:cNvPr id="70667" name="Line 11"/>
          <p:cNvSpPr>
            <a:spLocks noChangeShapeType="1"/>
          </p:cNvSpPr>
          <p:nvPr/>
        </p:nvSpPr>
        <p:spPr bwMode="auto">
          <a:xfrm flipH="1">
            <a:off x="2411413" y="3644900"/>
            <a:ext cx="1512887" cy="18716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0668" name="Object 12"/>
          <p:cNvGraphicFramePr>
            <a:graphicFrameLocks noChangeAspect="1"/>
          </p:cNvGraphicFramePr>
          <p:nvPr/>
        </p:nvGraphicFramePr>
        <p:xfrm>
          <a:off x="7524750" y="2060575"/>
          <a:ext cx="1019175" cy="2266950"/>
        </p:xfrm>
        <a:graphic>
          <a:graphicData uri="http://schemas.openxmlformats.org/presentationml/2006/ole">
            <p:oleObj spid="_x0000_s6177" name="Acrobat Document" r:id="rId10" imgW="1278720" imgH="2844720" progId="AcroExch.Document.7">
              <p:embed/>
            </p:oleObj>
          </a:graphicData>
        </a:graphic>
      </p:graphicFrame>
      <p:sp>
        <p:nvSpPr>
          <p:cNvPr id="70669" name="Rectangle 13"/>
          <p:cNvSpPr>
            <a:spLocks noChangeArrowheads="1"/>
          </p:cNvSpPr>
          <p:nvPr/>
        </p:nvSpPr>
        <p:spPr bwMode="auto">
          <a:xfrm>
            <a:off x="2843213" y="2420938"/>
            <a:ext cx="3654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3720BE"/>
                </a:solidFill>
              </a:rPr>
              <a:t>4. Какие литературные герои </a:t>
            </a:r>
          </a:p>
          <a:p>
            <a:r>
              <a:rPr lang="ru-RU" b="1">
                <a:solidFill>
                  <a:srgbClr val="3720BE"/>
                </a:solidFill>
              </a:rPr>
              <a:t>воспользовались</a:t>
            </a:r>
          </a:p>
          <a:p>
            <a:r>
              <a:rPr lang="ru-RU" b="1">
                <a:solidFill>
                  <a:srgbClr val="3720BE"/>
                </a:solidFill>
              </a:rPr>
              <a:t> правом на свободу мирных собраний?</a:t>
            </a:r>
          </a:p>
        </p:txBody>
      </p:sp>
      <p:sp>
        <p:nvSpPr>
          <p:cNvPr id="70670" name="Line 14"/>
          <p:cNvSpPr>
            <a:spLocks noChangeShapeType="1"/>
          </p:cNvSpPr>
          <p:nvPr/>
        </p:nvSpPr>
        <p:spPr bwMode="auto">
          <a:xfrm flipV="1">
            <a:off x="5292725" y="1628775"/>
            <a:ext cx="1511300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08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7" grpId="0" animBg="1"/>
      <p:bldP spid="706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0" name="Object 2"/>
          <p:cNvGraphicFramePr>
            <a:graphicFrameLocks noChangeAspect="1"/>
          </p:cNvGraphicFramePr>
          <p:nvPr/>
        </p:nvGraphicFramePr>
        <p:xfrm>
          <a:off x="323850" y="260350"/>
          <a:ext cx="1812925" cy="1766888"/>
        </p:xfrm>
        <a:graphic>
          <a:graphicData uri="http://schemas.openxmlformats.org/presentationml/2006/ole">
            <p:oleObj spid="_x0000_s7194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6757988" y="260350"/>
          <a:ext cx="2135187" cy="1471613"/>
        </p:xfrm>
        <a:graphic>
          <a:graphicData uri="http://schemas.openxmlformats.org/presentationml/2006/ole">
            <p:oleObj spid="_x0000_s7195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323850" y="4868863"/>
          <a:ext cx="2419350" cy="1662112"/>
        </p:xfrm>
        <a:graphic>
          <a:graphicData uri="http://schemas.openxmlformats.org/presentationml/2006/ole">
            <p:oleObj spid="_x0000_s7196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73733" name="Object 5"/>
          <p:cNvGraphicFramePr>
            <a:graphicFrameLocks noChangeAspect="1"/>
          </p:cNvGraphicFramePr>
          <p:nvPr/>
        </p:nvGraphicFramePr>
        <p:xfrm>
          <a:off x="6732588" y="4652963"/>
          <a:ext cx="2132012" cy="1770062"/>
        </p:xfrm>
        <a:graphic>
          <a:graphicData uri="http://schemas.openxmlformats.org/presentationml/2006/ole">
            <p:oleObj spid="_x0000_s7197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3779838" y="333375"/>
          <a:ext cx="1674812" cy="1481138"/>
        </p:xfrm>
        <a:graphic>
          <a:graphicData uri="http://schemas.openxmlformats.org/presentationml/2006/ole">
            <p:oleObj spid="_x0000_s7198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3563938" y="5300663"/>
          <a:ext cx="2447925" cy="1168400"/>
        </p:xfrm>
        <a:graphic>
          <a:graphicData uri="http://schemas.openxmlformats.org/presentationml/2006/ole">
            <p:oleObj spid="_x0000_s7199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7200" name="Acrobat Document" r:id="rId9" imgW="2916360" imgH="3645360" progId="AcroExch.Document.7">
              <p:embed/>
            </p:oleObj>
          </a:graphicData>
        </a:graphic>
      </p:graphicFrame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2843213" y="2708275"/>
            <a:ext cx="379412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3720BE"/>
                </a:solidFill>
              </a:rPr>
              <a:t>5. В какой сказке нарушено право о том, </a:t>
            </a:r>
          </a:p>
          <a:p>
            <a:r>
              <a:rPr lang="ru-RU" b="1">
                <a:solidFill>
                  <a:srgbClr val="3720BE"/>
                </a:solidFill>
              </a:rPr>
              <a:t>что каждый человек,</a:t>
            </a:r>
          </a:p>
          <a:p>
            <a:r>
              <a:rPr lang="ru-RU" b="1">
                <a:solidFill>
                  <a:srgbClr val="3720BE"/>
                </a:solidFill>
              </a:rPr>
              <a:t> где бы он не находился, </a:t>
            </a:r>
          </a:p>
          <a:p>
            <a:r>
              <a:rPr lang="ru-RU" b="1">
                <a:solidFill>
                  <a:srgbClr val="3720BE"/>
                </a:solidFill>
              </a:rPr>
              <a:t> должен быть защищен законом.</a:t>
            </a:r>
          </a:p>
        </p:txBody>
      </p:sp>
      <p:sp>
        <p:nvSpPr>
          <p:cNvPr id="73739" name="Line 11"/>
          <p:cNvSpPr>
            <a:spLocks noChangeShapeType="1"/>
          </p:cNvSpPr>
          <p:nvPr/>
        </p:nvSpPr>
        <p:spPr bwMode="auto">
          <a:xfrm flipH="1">
            <a:off x="1835150" y="3357563"/>
            <a:ext cx="10080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3740" name="Object 12"/>
          <p:cNvGraphicFramePr>
            <a:graphicFrameLocks noChangeAspect="1"/>
          </p:cNvGraphicFramePr>
          <p:nvPr/>
        </p:nvGraphicFramePr>
        <p:xfrm>
          <a:off x="7524750" y="2060575"/>
          <a:ext cx="1295400" cy="2266950"/>
        </p:xfrm>
        <a:graphic>
          <a:graphicData uri="http://schemas.openxmlformats.org/presentationml/2006/ole">
            <p:oleObj spid="_x0000_s7201" name="Acrobat Document" r:id="rId10" imgW="1278720" imgH="2844720" progId="AcroExch.Document.7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554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6" name="Object 2"/>
          <p:cNvGraphicFramePr>
            <a:graphicFrameLocks noChangeAspect="1"/>
          </p:cNvGraphicFramePr>
          <p:nvPr/>
        </p:nvGraphicFramePr>
        <p:xfrm>
          <a:off x="323850" y="188913"/>
          <a:ext cx="1812925" cy="1766887"/>
        </p:xfrm>
        <a:graphic>
          <a:graphicData uri="http://schemas.openxmlformats.org/presentationml/2006/ole">
            <p:oleObj spid="_x0000_s8218" name="Acrobat Document" r:id="rId3" imgW="4912560" imgH="4255200" progId="AcroExch.Document.7">
              <p:embed/>
            </p:oleObj>
          </a:graphicData>
        </a:graphic>
      </p:graphicFrame>
      <p:graphicFrame>
        <p:nvGraphicFramePr>
          <p:cNvPr id="72707" name="Object 3"/>
          <p:cNvGraphicFramePr>
            <a:graphicFrameLocks noChangeAspect="1"/>
          </p:cNvGraphicFramePr>
          <p:nvPr/>
        </p:nvGraphicFramePr>
        <p:xfrm>
          <a:off x="6757988" y="188913"/>
          <a:ext cx="2062162" cy="1543050"/>
        </p:xfrm>
        <a:graphic>
          <a:graphicData uri="http://schemas.openxmlformats.org/presentationml/2006/ole">
            <p:oleObj spid="_x0000_s8219" name="Acrobat Document" r:id="rId4" imgW="4721400" imgH="3263040" progId="AcroExch.Document.7">
              <p:embed/>
            </p:oleObj>
          </a:graphicData>
        </a:graphic>
      </p:graphicFrame>
      <p:graphicFrame>
        <p:nvGraphicFramePr>
          <p:cNvPr id="72708" name="Object 4"/>
          <p:cNvGraphicFramePr>
            <a:graphicFrameLocks noChangeAspect="1"/>
          </p:cNvGraphicFramePr>
          <p:nvPr/>
        </p:nvGraphicFramePr>
        <p:xfrm>
          <a:off x="250825" y="4941888"/>
          <a:ext cx="2419350" cy="1662112"/>
        </p:xfrm>
        <a:graphic>
          <a:graphicData uri="http://schemas.openxmlformats.org/presentationml/2006/ole">
            <p:oleObj spid="_x0000_s8220" name="Acrobat Document" r:id="rId5" imgW="4625640" imgH="3992040" progId="AcroExch.Document.7">
              <p:embed/>
            </p:oleObj>
          </a:graphicData>
        </a:graphic>
      </p:graphicFrame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6659563" y="4652963"/>
          <a:ext cx="2132012" cy="1770062"/>
        </p:xfrm>
        <a:graphic>
          <a:graphicData uri="http://schemas.openxmlformats.org/presentationml/2006/ole">
            <p:oleObj spid="_x0000_s8221" name="Acrobat Document" r:id="rId6" imgW="4446360" imgH="3538080" progId="AcroExch.Document.7">
              <p:embed/>
            </p:oleObj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3203575" y="188913"/>
          <a:ext cx="2663825" cy="1584325"/>
        </p:xfrm>
        <a:graphic>
          <a:graphicData uri="http://schemas.openxmlformats.org/presentationml/2006/ole">
            <p:oleObj spid="_x0000_s8222" name="Acrobat Document" r:id="rId7" imgW="4565880" imgH="3538080" progId="AcroExch.Document.7">
              <p:embed/>
            </p:oleObj>
          </a:graphicData>
        </a:graphic>
      </p:graphicFrame>
      <p:graphicFrame>
        <p:nvGraphicFramePr>
          <p:cNvPr id="72711" name="Object 7"/>
          <p:cNvGraphicFramePr>
            <a:graphicFrameLocks noChangeAspect="1"/>
          </p:cNvGraphicFramePr>
          <p:nvPr/>
        </p:nvGraphicFramePr>
        <p:xfrm>
          <a:off x="3419475" y="5445125"/>
          <a:ext cx="2160588" cy="1023938"/>
        </p:xfrm>
        <a:graphic>
          <a:graphicData uri="http://schemas.openxmlformats.org/presentationml/2006/ole">
            <p:oleObj spid="_x0000_s8223" name="Acrobat Document" r:id="rId8" imgW="4494240" imgH="1302840" progId="AcroExch.Document.7">
              <p:embed/>
            </p:oleObj>
          </a:graphicData>
        </a:graphic>
      </p:graphicFrame>
      <p:graphicFrame>
        <p:nvGraphicFramePr>
          <p:cNvPr id="72712" name="Object 8"/>
          <p:cNvGraphicFramePr>
            <a:graphicFrameLocks noChangeAspect="1"/>
          </p:cNvGraphicFramePr>
          <p:nvPr/>
        </p:nvGraphicFramePr>
        <p:xfrm>
          <a:off x="395288" y="2420938"/>
          <a:ext cx="1512887" cy="1655762"/>
        </p:xfrm>
        <a:graphic>
          <a:graphicData uri="http://schemas.openxmlformats.org/presentationml/2006/ole">
            <p:oleObj spid="_x0000_s8224" name="Acrobat Document" r:id="rId9" imgW="2916360" imgH="3645360" progId="AcroExch.Document.7">
              <p:embed/>
            </p:oleObj>
          </a:graphicData>
        </a:graphic>
      </p:graphicFrame>
      <p:sp>
        <p:nvSpPr>
          <p:cNvPr id="72714" name="Line 10"/>
          <p:cNvSpPr>
            <a:spLocks noChangeShapeType="1"/>
          </p:cNvSpPr>
          <p:nvPr/>
        </p:nvSpPr>
        <p:spPr bwMode="auto">
          <a:xfrm flipH="1" flipV="1">
            <a:off x="4500563" y="1844675"/>
            <a:ext cx="0" cy="10080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2716" name="Object 12"/>
          <p:cNvGraphicFramePr>
            <a:graphicFrameLocks noChangeAspect="1"/>
          </p:cNvGraphicFramePr>
          <p:nvPr/>
        </p:nvGraphicFramePr>
        <p:xfrm>
          <a:off x="7524750" y="2060575"/>
          <a:ext cx="1368425" cy="2160588"/>
        </p:xfrm>
        <a:graphic>
          <a:graphicData uri="http://schemas.openxmlformats.org/presentationml/2006/ole">
            <p:oleObj spid="_x0000_s8225" name="Acrobat Document" r:id="rId10" imgW="1278720" imgH="2844720" progId="AcroExch.Document.7">
              <p:embed/>
            </p:oleObj>
          </a:graphicData>
        </a:graphic>
      </p:graphicFrame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2484438" y="2924175"/>
            <a:ext cx="45243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3720BE"/>
                </a:solidFill>
              </a:rPr>
              <a:t>6. В какой сказке было нарушено право,  вступать  в брак и создавать семью независимо от своей расы,  </a:t>
            </a:r>
          </a:p>
          <a:p>
            <a:r>
              <a:rPr lang="ru-RU" b="1">
                <a:solidFill>
                  <a:srgbClr val="3720BE"/>
                </a:solidFill>
              </a:rPr>
              <a:t>национальности и религии?</a:t>
            </a:r>
            <a:r>
              <a:rPr lang="ru-RU">
                <a:solidFill>
                  <a:srgbClr val="3720B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6704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35496" y="260648"/>
            <a:ext cx="4392488" cy="1143000"/>
          </a:xfrm>
          <a:effectLst>
            <a:outerShdw dist="35921" dir="2700000" algn="ctr" rotWithShape="0">
              <a:srgbClr val="DDDDDD"/>
            </a:outerShdw>
          </a:effectLst>
        </p:spPr>
        <p:txBody>
          <a:bodyPr/>
          <a:lstStyle/>
          <a:p>
            <a:pPr algn="ctr"/>
            <a:r>
              <a:rPr lang="ru-RU" sz="3200" b="1" dirty="0">
                <a:solidFill>
                  <a:srgbClr val="0066FF"/>
                </a:solidFill>
              </a:rPr>
              <a:t>Государственный Герб Российской Федерации</a:t>
            </a:r>
          </a:p>
        </p:txBody>
      </p:sp>
      <p:pic>
        <p:nvPicPr>
          <p:cNvPr id="5126" name="Picture 6" descr="C:\Мои документы\FOR_WORK\Государственные символы России- герб.files\gerb(fkz)_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568700" cy="428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28" descr="C:\Мои документы\flag(fkz)_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97615"/>
            <a:ext cx="4314825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Государственный Флаг</a:t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Российской Федерации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626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27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27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0" y="0"/>
            <a:ext cx="9026525" cy="691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latin typeface="Monotype Corsiva" pitchFamily="66" charset="0"/>
              </a:rPr>
              <a:t>1.Схватив крысу Шушеру за хвост, Буратино нарушил </a:t>
            </a:r>
          </a:p>
          <a:p>
            <a:r>
              <a:rPr lang="ru-RU" sz="3200" b="1">
                <a:latin typeface="Monotype Corsiva" pitchFamily="66" charset="0"/>
              </a:rPr>
              <a:t> её право на…</a:t>
            </a:r>
          </a:p>
          <a:p>
            <a:r>
              <a:rPr lang="ru-RU" sz="3200" b="1">
                <a:latin typeface="Monotype Corsiva" pitchFamily="66" charset="0"/>
              </a:rPr>
              <a:t>2.Подарив Буратино азбуку и отправив его в школу, папа </a:t>
            </a:r>
          </a:p>
          <a:p>
            <a:r>
              <a:rPr lang="ru-RU" sz="3200" b="1">
                <a:latin typeface="Monotype Corsiva" pitchFamily="66" charset="0"/>
              </a:rPr>
              <a:t>Карло надеялся, что Буратино воспользуется </a:t>
            </a:r>
          </a:p>
          <a:p>
            <a:r>
              <a:rPr lang="ru-RU" sz="3200" b="1">
                <a:latin typeface="Monotype Corsiva" pitchFamily="66" charset="0"/>
              </a:rPr>
              <a:t>своим правом на…</a:t>
            </a:r>
          </a:p>
          <a:p>
            <a:r>
              <a:rPr lang="ru-RU" sz="3200" b="1">
                <a:latin typeface="Monotype Corsiva" pitchFamily="66" charset="0"/>
              </a:rPr>
              <a:t>3. Буратино хотел попасть в театр, потому что у него</a:t>
            </a:r>
          </a:p>
          <a:p>
            <a:r>
              <a:rPr lang="ru-RU" sz="3200" b="1">
                <a:latin typeface="Monotype Corsiva" pitchFamily="66" charset="0"/>
              </a:rPr>
              <a:t>Было право на…</a:t>
            </a:r>
          </a:p>
          <a:p>
            <a:r>
              <a:rPr lang="ru-RU" sz="3200" b="1">
                <a:latin typeface="Monotype Corsiva" pitchFamily="66" charset="0"/>
              </a:rPr>
              <a:t>4.Напавшие на Буратино кот Базилио и лиса Алиса </a:t>
            </a:r>
          </a:p>
          <a:p>
            <a:r>
              <a:rPr lang="ru-RU" sz="3200" b="1">
                <a:latin typeface="Monotype Corsiva" pitchFamily="66" charset="0"/>
              </a:rPr>
              <a:t>пытались отнять у него деньги, что является </a:t>
            </a:r>
          </a:p>
          <a:p>
            <a:r>
              <a:rPr lang="ru-RU" sz="3200" b="1">
                <a:latin typeface="Monotype Corsiva" pitchFamily="66" charset="0"/>
              </a:rPr>
              <a:t>покушением на право Буратино…</a:t>
            </a:r>
          </a:p>
          <a:p>
            <a:r>
              <a:rPr lang="ru-RU" sz="3200" b="1">
                <a:latin typeface="Monotype Corsiva" pitchFamily="66" charset="0"/>
              </a:rPr>
              <a:t>5.Полицейские, ворвавшиеся в каморку папы Карло,</a:t>
            </a:r>
          </a:p>
          <a:p>
            <a:r>
              <a:rPr lang="ru-RU" sz="3200" b="1">
                <a:latin typeface="Monotype Corsiva" pitchFamily="66" charset="0"/>
              </a:rPr>
              <a:t>нарушили его право на…</a:t>
            </a:r>
          </a:p>
          <a:p>
            <a:r>
              <a:rPr lang="ru-RU" sz="3200" b="1">
                <a:latin typeface="Monotype Corsiva" pitchFamily="66" charset="0"/>
              </a:rPr>
              <a:t>6.Когда Буратино, лиса Алиса, кот Базилио отправились</a:t>
            </a:r>
          </a:p>
          <a:p>
            <a:r>
              <a:rPr lang="ru-RU" sz="3200" b="1">
                <a:latin typeface="Monotype Corsiva" pitchFamily="66" charset="0"/>
              </a:rPr>
              <a:t>в Страну Дураков, они воспользовались правом на…</a:t>
            </a:r>
          </a:p>
        </p:txBody>
      </p:sp>
    </p:spTree>
    <p:extLst>
      <p:ext uri="{BB962C8B-B14F-4D97-AF65-F5344CB8AC3E}">
        <p14:creationId xmlns:p14="http://schemas.microsoft.com/office/powerpoint/2010/main" xmlns="" val="422816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9" name="Text Box 5"/>
          <p:cNvSpPr txBox="1">
            <a:spLocks noChangeArrowheads="1"/>
          </p:cNvSpPr>
          <p:nvPr/>
        </p:nvSpPr>
        <p:spPr bwMode="auto">
          <a:xfrm>
            <a:off x="735013" y="223838"/>
            <a:ext cx="6530975" cy="545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личную неприкосновенность</a:t>
            </a:r>
          </a:p>
          <a:p>
            <a:pPr>
              <a:buFontTx/>
              <a:buAutoNum type="arabicPeriod"/>
            </a:pPr>
            <a:endParaRPr lang="ru-RU" sz="3200" b="1">
              <a:latin typeface="Monotype Corsiva" pitchFamily="66" charset="0"/>
            </a:endParaRPr>
          </a:p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получение бесплатного образования</a:t>
            </a:r>
          </a:p>
          <a:p>
            <a:pPr>
              <a:buFontTx/>
              <a:buAutoNum type="arabicPeriod"/>
            </a:pPr>
            <a:endParaRPr lang="ru-RU" sz="3200" b="1">
              <a:latin typeface="Monotype Corsiva" pitchFamily="66" charset="0"/>
            </a:endParaRPr>
          </a:p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пользоваться учреждениями культуры</a:t>
            </a:r>
          </a:p>
          <a:p>
            <a:pPr>
              <a:buFontTx/>
              <a:buAutoNum type="arabicPeriod"/>
            </a:pPr>
            <a:endParaRPr lang="ru-RU" sz="3200" b="1">
              <a:latin typeface="Monotype Corsiva" pitchFamily="66" charset="0"/>
            </a:endParaRPr>
          </a:p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иметь имущество в собственности</a:t>
            </a:r>
          </a:p>
          <a:p>
            <a:pPr>
              <a:buFontTx/>
              <a:buAutoNum type="arabicPeriod"/>
            </a:pPr>
            <a:endParaRPr lang="ru-RU" sz="3200" b="1">
              <a:latin typeface="Monotype Corsiva" pitchFamily="66" charset="0"/>
            </a:endParaRPr>
          </a:p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неприкосновенность жилища</a:t>
            </a:r>
          </a:p>
          <a:p>
            <a:pPr>
              <a:buFontTx/>
              <a:buAutoNum type="arabicPeriod"/>
            </a:pPr>
            <a:endParaRPr lang="ru-RU" sz="3200" b="1">
              <a:latin typeface="Monotype Corsiva" pitchFamily="66" charset="0"/>
            </a:endParaRPr>
          </a:p>
          <a:p>
            <a:pPr>
              <a:buFontTx/>
              <a:buAutoNum type="arabicPeriod"/>
            </a:pPr>
            <a:r>
              <a:rPr lang="ru-RU" sz="3200" b="1">
                <a:latin typeface="Monotype Corsiva" pitchFamily="66" charset="0"/>
              </a:rPr>
              <a:t>свободы передвижения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35858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1116013" y="2205038"/>
            <a:ext cx="409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1</a:t>
            </a:r>
          </a:p>
        </p:txBody>
      </p:sp>
      <p:pic>
        <p:nvPicPr>
          <p:cNvPr id="75796" name="Picture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060575"/>
            <a:ext cx="4500562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807" name="Text Box 31"/>
          <p:cNvSpPr txBox="1">
            <a:spLocks noChangeArrowheads="1"/>
          </p:cNvSpPr>
          <p:nvPr/>
        </p:nvSpPr>
        <p:spPr bwMode="auto">
          <a:xfrm>
            <a:off x="827088" y="3043238"/>
            <a:ext cx="33385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Право на всестороннее </a:t>
            </a:r>
          </a:p>
          <a:p>
            <a:r>
              <a:rPr lang="ru-RU" sz="2000" b="1" i="1">
                <a:solidFill>
                  <a:srgbClr val="C717B2"/>
                </a:solidFill>
              </a:rPr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4149573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0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73238"/>
            <a:ext cx="4500562" cy="422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1671638" y="183515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684213" y="2852738"/>
            <a:ext cx="2339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Свобода выбора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3333093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4500563" cy="422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1619250" y="1916113"/>
            <a:ext cx="409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303213" y="2703513"/>
            <a:ext cx="2540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Право на свободу </a:t>
            </a:r>
          </a:p>
          <a:p>
            <a:r>
              <a:rPr lang="ru-RU" sz="2000" b="1" i="1">
                <a:solidFill>
                  <a:srgbClr val="C717B2"/>
                </a:solidFill>
              </a:rPr>
              <a:t>передвижения,</a:t>
            </a:r>
          </a:p>
          <a:p>
            <a:r>
              <a:rPr lang="ru-RU" sz="2000" b="1" i="1">
                <a:solidFill>
                  <a:srgbClr val="C717B2"/>
                </a:solidFill>
              </a:rPr>
              <a:t>мирных собраний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8295465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060575"/>
            <a:ext cx="4500563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1816100" y="205105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735013" y="2919413"/>
            <a:ext cx="2255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Право на жизнь.</a:t>
            </a:r>
          </a:p>
        </p:txBody>
      </p:sp>
    </p:spTree>
    <p:extLst>
      <p:ext uri="{BB962C8B-B14F-4D97-AF65-F5344CB8AC3E}">
        <p14:creationId xmlns:p14="http://schemas.microsoft.com/office/powerpoint/2010/main" xmlns="" val="1993277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060575"/>
            <a:ext cx="4500562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1887538" y="2195513"/>
            <a:ext cx="409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827088" y="3141663"/>
            <a:ext cx="2305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Право на отдых</a:t>
            </a:r>
          </a:p>
        </p:txBody>
      </p:sp>
    </p:spTree>
    <p:extLst>
      <p:ext uri="{BB962C8B-B14F-4D97-AF65-F5344CB8AC3E}">
        <p14:creationId xmlns:p14="http://schemas.microsoft.com/office/powerpoint/2010/main" xmlns="" val="837913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правах</a:t>
            </a:r>
          </a:p>
        </p:txBody>
      </p:sp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989138"/>
            <a:ext cx="4500563" cy="422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2032000" y="1692275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468313" y="2708275"/>
            <a:ext cx="3049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Право на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948154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WordArt 4"/>
          <p:cNvSpPr>
            <a:spLocks noChangeArrowheads="1" noChangeShapeType="1" noTextEdit="1"/>
          </p:cNvSpPr>
          <p:nvPr/>
        </p:nvSpPr>
        <p:spPr bwMode="auto">
          <a:xfrm>
            <a:off x="755650" y="549275"/>
            <a:ext cx="7488238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Песня о ...</a:t>
            </a:r>
          </a:p>
        </p:txBody>
      </p:sp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989138"/>
            <a:ext cx="4500562" cy="422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1600200" y="226695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323850" y="3213100"/>
            <a:ext cx="317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C717B2"/>
                </a:solidFill>
              </a:rPr>
              <a:t>Воинская обязанность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040745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50825" y="1520825"/>
            <a:ext cx="8353425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225425" algn="ctr"/>
            <a:endParaRPr lang="ru-RU" sz="2000" b="1">
              <a:solidFill>
                <a:srgbClr val="0033CC"/>
              </a:solidFill>
            </a:endParaRPr>
          </a:p>
          <a:p>
            <a:pPr indent="225425" algn="ctr"/>
            <a:r>
              <a:rPr lang="ru-RU" b="1">
                <a:solidFill>
                  <a:srgbClr val="FF3300"/>
                </a:solidFill>
              </a:rPr>
              <a:t>Ситуация 1</a:t>
            </a:r>
            <a:endParaRPr lang="ru-RU" sz="2000" b="1">
              <a:solidFill>
                <a:srgbClr val="0033CC"/>
              </a:solidFill>
            </a:endParaRP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Шестнадцатилетний подросток пришел устраиваться на работу. С ним составляют трудовой договор, назначают день выхода на работу.</a:t>
            </a: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Вопрос. Имеет ли право несовершеннолетний трудоустроиться?</a:t>
            </a:r>
          </a:p>
          <a:p>
            <a:pPr indent="225425" algn="ctr"/>
            <a:r>
              <a:rPr lang="ru-RU" sz="2000" b="1">
                <a:solidFill>
                  <a:srgbClr val="FF3300"/>
                </a:solidFill>
              </a:rPr>
              <a:t>Ситуация 2</a:t>
            </a: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На улице шестнадцатилетние парни пристают к прохожим, нарушают общественный порядок и спокойствие.</a:t>
            </a: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Вопрос. Как вы оцениваете данные действия и можно ли этих подростков наказать?</a:t>
            </a:r>
          </a:p>
          <a:p>
            <a:pPr indent="225425" algn="ctr"/>
            <a:r>
              <a:rPr lang="ru-RU" sz="2000" b="1">
                <a:solidFill>
                  <a:srgbClr val="FF3300"/>
                </a:solidFill>
              </a:rPr>
              <a:t>Ситуация 3</a:t>
            </a: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Несколько школьников залезли в гараж, но ничего не взяв и не сделав, ушли. Кто-то их видел и рассказал об этом в милиции.</a:t>
            </a:r>
          </a:p>
          <a:p>
            <a:pPr indent="225425" algn="ctr"/>
            <a:r>
              <a:rPr lang="ru-RU" sz="2000" b="1">
                <a:solidFill>
                  <a:srgbClr val="0033CC"/>
                </a:solidFill>
              </a:rPr>
              <a:t>Вопрос: Будут ли ребята наказаны?</a:t>
            </a:r>
          </a:p>
        </p:txBody>
      </p:sp>
      <p:sp>
        <p:nvSpPr>
          <p:cNvPr id="83973" name="WordArt 5"/>
          <p:cNvSpPr>
            <a:spLocks noChangeArrowheads="1" noChangeShapeType="1" noTextEdit="1"/>
          </p:cNvSpPr>
          <p:nvPr/>
        </p:nvSpPr>
        <p:spPr bwMode="auto">
          <a:xfrm>
            <a:off x="1042988" y="476250"/>
            <a:ext cx="712946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ситуации </a:t>
            </a:r>
          </a:p>
        </p:txBody>
      </p:sp>
    </p:spTree>
    <p:extLst>
      <p:ext uri="{BB962C8B-B14F-4D97-AF65-F5344CB8AC3E}">
        <p14:creationId xmlns:p14="http://schemas.microsoft.com/office/powerpoint/2010/main" xmlns="" val="2540410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39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39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39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39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39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228600" y="1589088"/>
            <a:ext cx="87630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rIns="54000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</a:rPr>
              <a:t>Мы, многонациональный народ Российском Федерации, соединенные обшей судьбой на своей земле,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утверждая права и свободы человека, гражданский мир и согласие,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сохраняя исторически сложившееся государственное единство,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исходя из общепризнанных принципов равноправия и самоопределения народов,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чтя память предков, передавших нам любовь и уважение к Отечеству, веру в добро и справедливость,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возрождая суверенную государственность России и утверждая незыблемость ее демократической основы,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стремясь обеспечить благополучие и процветание России,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исходя из ответственности за свою Родину перед нынешним и будущими поколениями,</a:t>
            </a:r>
          </a:p>
          <a:p>
            <a:r>
              <a:rPr lang="ru-RU" sz="2000" b="1" i="1" dirty="0">
                <a:solidFill>
                  <a:srgbClr val="000000"/>
                </a:solidFill>
              </a:rPr>
              <a:t>сознавая себя частью мирового сообщества, принимаем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>
                <a:solidFill>
                  <a:srgbClr val="800080"/>
                </a:solidFill>
              </a:rPr>
              <a:t>КОНСТИТУЦИЮ РОССИЙСКОЙ ФЕДЕРАЦИИ</a:t>
            </a:r>
            <a:r>
              <a:rPr lang="ru-RU" sz="2000" b="1" dirty="0">
                <a:solidFill>
                  <a:srgbClr val="000000"/>
                </a:solidFill>
              </a:rPr>
              <a:t>.</a:t>
            </a:r>
            <a:endParaRPr kumimoji="0" lang="ru-RU" sz="2000" b="1" dirty="0">
              <a:solidFill>
                <a:srgbClr val="1C1C1C"/>
              </a:solidFill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1600200" y="330200"/>
            <a:ext cx="5943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700" b="1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КОНСТИТУЦИЯ      РОССИЙСКОЙ   ФЕДЕРАЦИИ</a:t>
            </a:r>
            <a:endParaRPr kumimoji="0" lang="ru-RU" sz="2800" b="1">
              <a:solidFill>
                <a:srgbClr val="850B4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353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7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7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7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7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7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7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7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72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build="p" autoUpdateAnimBg="0"/>
      <p:bldP spid="9728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539750" y="1773238"/>
            <a:ext cx="7812088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4000" b="1" i="1">
              <a:solidFill>
                <a:srgbClr val="C717B2"/>
              </a:solidFill>
            </a:endParaRPr>
          </a:p>
          <a:p>
            <a:r>
              <a:rPr lang="ru-RU" sz="4000" b="1" i="1">
                <a:solidFill>
                  <a:srgbClr val="C717B2"/>
                </a:solidFill>
              </a:rPr>
              <a:t>«Чтобы страна могла жить,</a:t>
            </a:r>
          </a:p>
          <a:p>
            <a:r>
              <a:rPr lang="ru-RU" sz="4000" b="1" i="1">
                <a:solidFill>
                  <a:srgbClr val="C717B2"/>
                </a:solidFill>
              </a:rPr>
              <a:t> нужно чтобы жили права»</a:t>
            </a:r>
          </a:p>
          <a:p>
            <a:r>
              <a:rPr lang="ru-RU" sz="4000" b="1" i="1">
                <a:solidFill>
                  <a:srgbClr val="C717B2"/>
                </a:solidFill>
              </a:rPr>
              <a:t>                              А.Мицкевич.</a:t>
            </a:r>
          </a:p>
          <a:p>
            <a:endParaRPr lang="ru-RU" sz="4000" b="1" i="1">
              <a:solidFill>
                <a:srgbClr val="C71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62561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592138" y="323850"/>
            <a:ext cx="795923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3720BE"/>
                </a:solidFill>
              </a:rPr>
              <a:t>«Чтобы страна могла жить,</a:t>
            </a:r>
          </a:p>
          <a:p>
            <a:r>
              <a:rPr lang="ru-RU" sz="3200" b="1" i="1" dirty="0">
                <a:solidFill>
                  <a:srgbClr val="3720BE"/>
                </a:solidFill>
              </a:rPr>
              <a:t>                   нужно чтобы жили права</a:t>
            </a:r>
            <a:r>
              <a:rPr lang="ru-RU" sz="3200" b="1" i="1" dirty="0" smtClean="0">
                <a:solidFill>
                  <a:srgbClr val="3720BE"/>
                </a:solidFill>
              </a:rPr>
              <a:t>»</a:t>
            </a:r>
          </a:p>
          <a:p>
            <a:r>
              <a:rPr lang="ru-RU" sz="3200" b="1" i="1" dirty="0" smtClean="0">
                <a:solidFill>
                  <a:srgbClr val="3720BE"/>
                </a:solidFill>
              </a:rPr>
              <a:t>                                        А. Мицкевич</a:t>
            </a:r>
            <a:endParaRPr lang="ru-RU" sz="3200" b="1" i="1" dirty="0">
              <a:solidFill>
                <a:srgbClr val="3720BE"/>
              </a:solidFill>
            </a:endParaRP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447675" y="1668463"/>
            <a:ext cx="583204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9D079D"/>
                </a:solidFill>
              </a:rPr>
              <a:t> </a:t>
            </a:r>
            <a:endParaRPr lang="ru-RU" sz="2800" b="1" i="1" dirty="0" smtClean="0">
              <a:solidFill>
                <a:srgbClr val="9D079D"/>
              </a:solidFill>
            </a:endParaRPr>
          </a:p>
          <a:p>
            <a:r>
              <a:rPr lang="ru-RU" sz="2800" b="1" i="1" dirty="0" smtClean="0">
                <a:solidFill>
                  <a:srgbClr val="9D079D"/>
                </a:solidFill>
              </a:rPr>
              <a:t> </a:t>
            </a:r>
            <a:r>
              <a:rPr lang="ru-RU" sz="2800" b="1" i="1" dirty="0">
                <a:solidFill>
                  <a:srgbClr val="9D079D"/>
                </a:solidFill>
              </a:rPr>
              <a:t>20 ноября – День прав ребенка 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519113" y="2676525"/>
            <a:ext cx="80313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sz="2800" b="1" i="1" dirty="0" smtClean="0">
              <a:solidFill>
                <a:srgbClr val="9D079D"/>
              </a:solidFill>
            </a:endParaRPr>
          </a:p>
          <a:p>
            <a:r>
              <a:rPr lang="ru-RU" sz="2800" b="1" i="1" dirty="0" smtClean="0">
                <a:solidFill>
                  <a:srgbClr val="9D079D"/>
                </a:solidFill>
              </a:rPr>
              <a:t>10 </a:t>
            </a:r>
            <a:r>
              <a:rPr lang="ru-RU" sz="2800" b="1" i="1" dirty="0">
                <a:solidFill>
                  <a:srgbClr val="9D079D"/>
                </a:solidFill>
              </a:rPr>
              <a:t>декабря – Всемирный день прав человека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519113" y="3613150"/>
            <a:ext cx="648607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sz="2800" b="1" i="1" smtClean="0">
              <a:solidFill>
                <a:srgbClr val="9D079D"/>
              </a:solidFill>
            </a:endParaRPr>
          </a:p>
          <a:p>
            <a:r>
              <a:rPr lang="ru-RU" sz="2800" b="1" i="1" smtClean="0">
                <a:solidFill>
                  <a:srgbClr val="9D079D"/>
                </a:solidFill>
              </a:rPr>
              <a:t>12 </a:t>
            </a:r>
            <a:r>
              <a:rPr lang="ru-RU" sz="2800" b="1" i="1" dirty="0">
                <a:solidFill>
                  <a:srgbClr val="9D079D"/>
                </a:solidFill>
              </a:rPr>
              <a:t>декабря – день Конституции РФ</a:t>
            </a:r>
          </a:p>
        </p:txBody>
      </p:sp>
    </p:spTree>
    <p:extLst>
      <p:ext uri="{BB962C8B-B14F-4D97-AF65-F5344CB8AC3E}">
        <p14:creationId xmlns:p14="http://schemas.microsoft.com/office/powerpoint/2010/main" xmlns="" val="815422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WordArt 4"/>
          <p:cNvSpPr>
            <a:spLocks noChangeArrowheads="1" noChangeShapeType="1" noTextEdit="1"/>
          </p:cNvSpPr>
          <p:nvPr/>
        </p:nvSpPr>
        <p:spPr bwMode="auto">
          <a:xfrm>
            <a:off x="900113" y="1916113"/>
            <a:ext cx="7488237" cy="1801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Спасибо за работу!</a:t>
            </a:r>
          </a:p>
        </p:txBody>
      </p:sp>
    </p:spTree>
    <p:extLst>
      <p:ext uri="{BB962C8B-B14F-4D97-AF65-F5344CB8AC3E}">
        <p14:creationId xmlns:p14="http://schemas.microsoft.com/office/powerpoint/2010/main" xmlns="" val="1548251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29" name="Group 25"/>
          <p:cNvGrpSpPr>
            <a:grpSpLocks/>
          </p:cNvGrpSpPr>
          <p:nvPr/>
        </p:nvGrpSpPr>
        <p:grpSpPr bwMode="auto">
          <a:xfrm>
            <a:off x="2006600" y="838200"/>
            <a:ext cx="5399088" cy="5399088"/>
            <a:chOff x="1264" y="1056"/>
            <a:chExt cx="3174" cy="3174"/>
          </a:xfrm>
        </p:grpSpPr>
        <p:sp>
          <p:nvSpPr>
            <p:cNvPr id="98306" name="Oval 2"/>
            <p:cNvSpPr>
              <a:spLocks noChangeArrowheads="1"/>
            </p:cNvSpPr>
            <p:nvPr/>
          </p:nvSpPr>
          <p:spPr bwMode="auto">
            <a:xfrm>
              <a:off x="1264" y="1056"/>
              <a:ext cx="3174" cy="3174"/>
            </a:xfrm>
            <a:prstGeom prst="ellipse">
              <a:avLst/>
            </a:prstGeom>
            <a:solidFill>
              <a:schemeClr val="accent1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0" name="Line 6"/>
            <p:cNvSpPr>
              <a:spLocks noChangeShapeType="1"/>
            </p:cNvSpPr>
            <p:nvPr/>
          </p:nvSpPr>
          <p:spPr bwMode="auto">
            <a:xfrm>
              <a:off x="2856" y="1064"/>
              <a:ext cx="0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11" name="Line 7"/>
            <p:cNvSpPr>
              <a:spLocks noChangeShapeType="1"/>
            </p:cNvSpPr>
            <p:nvPr/>
          </p:nvSpPr>
          <p:spPr bwMode="auto">
            <a:xfrm rot="2232133">
              <a:off x="3327" y="1224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12" name="Line 8"/>
            <p:cNvSpPr>
              <a:spLocks noChangeShapeType="1"/>
            </p:cNvSpPr>
            <p:nvPr/>
          </p:nvSpPr>
          <p:spPr bwMode="auto">
            <a:xfrm rot="-17356194">
              <a:off x="3601" y="1599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17" name="Line 13"/>
            <p:cNvSpPr>
              <a:spLocks noChangeShapeType="1"/>
            </p:cNvSpPr>
            <p:nvPr/>
          </p:nvSpPr>
          <p:spPr bwMode="auto">
            <a:xfrm rot="16771582" flipV="1">
              <a:off x="3635" y="1983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15" name="Line 11"/>
            <p:cNvSpPr>
              <a:spLocks noChangeShapeType="1"/>
            </p:cNvSpPr>
            <p:nvPr/>
          </p:nvSpPr>
          <p:spPr bwMode="auto">
            <a:xfrm rot="20850567" flipV="1">
              <a:off x="3016" y="2629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16" name="Line 12"/>
            <p:cNvSpPr>
              <a:spLocks noChangeShapeType="1"/>
            </p:cNvSpPr>
            <p:nvPr/>
          </p:nvSpPr>
          <p:spPr bwMode="auto">
            <a:xfrm rot="18783254" flipV="1">
              <a:off x="3429" y="2399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20" name="Line 16"/>
            <p:cNvSpPr>
              <a:spLocks noChangeShapeType="1"/>
            </p:cNvSpPr>
            <p:nvPr/>
          </p:nvSpPr>
          <p:spPr bwMode="auto">
            <a:xfrm rot="1247394" flipH="1" flipV="1">
              <a:off x="2574" y="2584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21" name="Line 17"/>
            <p:cNvSpPr>
              <a:spLocks noChangeShapeType="1"/>
            </p:cNvSpPr>
            <p:nvPr/>
          </p:nvSpPr>
          <p:spPr bwMode="auto">
            <a:xfrm rot="3314707" flipH="1" flipV="1">
              <a:off x="2199" y="2297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24" name="Line 20"/>
            <p:cNvSpPr>
              <a:spLocks noChangeShapeType="1"/>
            </p:cNvSpPr>
            <p:nvPr/>
          </p:nvSpPr>
          <p:spPr bwMode="auto">
            <a:xfrm rot="6857474" flipV="1">
              <a:off x="2136" y="1518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25" name="Line 21"/>
            <p:cNvSpPr>
              <a:spLocks noChangeShapeType="1"/>
            </p:cNvSpPr>
            <p:nvPr/>
          </p:nvSpPr>
          <p:spPr bwMode="auto">
            <a:xfrm rot="5015251" flipV="1">
              <a:off x="2073" y="1943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8326" name="Line 22"/>
            <p:cNvSpPr>
              <a:spLocks noChangeShapeType="1"/>
            </p:cNvSpPr>
            <p:nvPr/>
          </p:nvSpPr>
          <p:spPr bwMode="auto">
            <a:xfrm rot="8854301" flipH="1" flipV="1">
              <a:off x="2436" y="1191"/>
              <a:ext cx="1" cy="158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98341" name="Group 37"/>
          <p:cNvGrpSpPr>
            <a:grpSpLocks/>
          </p:cNvGrpSpPr>
          <p:nvPr/>
        </p:nvGrpSpPr>
        <p:grpSpPr bwMode="auto">
          <a:xfrm>
            <a:off x="2476500" y="1422400"/>
            <a:ext cx="4394200" cy="4422775"/>
            <a:chOff x="1560" y="896"/>
            <a:chExt cx="2768" cy="2786"/>
          </a:xfrm>
        </p:grpSpPr>
        <p:sp>
          <p:nvSpPr>
            <p:cNvPr id="98330" name="Text Box 26"/>
            <p:cNvSpPr txBox="1">
              <a:spLocks noChangeArrowheads="1"/>
            </p:cNvSpPr>
            <p:nvPr/>
          </p:nvSpPr>
          <p:spPr bwMode="auto">
            <a:xfrm>
              <a:off x="3136" y="8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К</a:t>
              </a:r>
            </a:p>
          </p:txBody>
        </p:sp>
        <p:sp>
          <p:nvSpPr>
            <p:cNvPr id="98331" name="Text Box 27"/>
            <p:cNvSpPr txBox="1">
              <a:spLocks noChangeArrowheads="1"/>
            </p:cNvSpPr>
            <p:nvPr/>
          </p:nvSpPr>
          <p:spPr bwMode="auto">
            <a:xfrm>
              <a:off x="3712" y="134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О</a:t>
              </a:r>
            </a:p>
          </p:txBody>
        </p:sp>
        <p:sp>
          <p:nvSpPr>
            <p:cNvPr id="98332" name="Text Box 28"/>
            <p:cNvSpPr txBox="1">
              <a:spLocks noChangeArrowheads="1"/>
            </p:cNvSpPr>
            <p:nvPr/>
          </p:nvSpPr>
          <p:spPr bwMode="auto">
            <a:xfrm>
              <a:off x="3944" y="193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Н</a:t>
              </a:r>
            </a:p>
          </p:txBody>
        </p:sp>
        <p:sp>
          <p:nvSpPr>
            <p:cNvPr id="98333" name="Text Box 29"/>
            <p:cNvSpPr txBox="1">
              <a:spLocks noChangeArrowheads="1"/>
            </p:cNvSpPr>
            <p:nvPr/>
          </p:nvSpPr>
          <p:spPr bwMode="auto">
            <a:xfrm>
              <a:off x="3816" y="252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С</a:t>
              </a:r>
            </a:p>
          </p:txBody>
        </p:sp>
        <p:sp>
          <p:nvSpPr>
            <p:cNvPr id="98334" name="Text Box 30"/>
            <p:cNvSpPr txBox="1">
              <a:spLocks noChangeArrowheads="1"/>
            </p:cNvSpPr>
            <p:nvPr/>
          </p:nvSpPr>
          <p:spPr bwMode="auto">
            <a:xfrm>
              <a:off x="3336" y="306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Т</a:t>
              </a:r>
            </a:p>
          </p:txBody>
        </p:sp>
        <p:sp>
          <p:nvSpPr>
            <p:cNvPr id="98335" name="Text Box 31"/>
            <p:cNvSpPr txBox="1">
              <a:spLocks noChangeArrowheads="1"/>
            </p:cNvSpPr>
            <p:nvPr/>
          </p:nvSpPr>
          <p:spPr bwMode="auto">
            <a:xfrm>
              <a:off x="2704" y="324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И</a:t>
              </a:r>
            </a:p>
          </p:txBody>
        </p:sp>
        <p:sp>
          <p:nvSpPr>
            <p:cNvPr id="98336" name="Text Box 32"/>
            <p:cNvSpPr txBox="1">
              <a:spLocks noChangeArrowheads="1"/>
            </p:cNvSpPr>
            <p:nvPr/>
          </p:nvSpPr>
          <p:spPr bwMode="auto">
            <a:xfrm>
              <a:off x="2040" y="2960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Т</a:t>
              </a:r>
            </a:p>
          </p:txBody>
        </p:sp>
        <p:sp>
          <p:nvSpPr>
            <p:cNvPr id="98337" name="Text Box 33"/>
            <p:cNvSpPr txBox="1">
              <a:spLocks noChangeArrowheads="1"/>
            </p:cNvSpPr>
            <p:nvPr/>
          </p:nvSpPr>
          <p:spPr bwMode="auto">
            <a:xfrm>
              <a:off x="1640" y="244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У</a:t>
              </a:r>
            </a:p>
          </p:txBody>
        </p:sp>
        <p:sp>
          <p:nvSpPr>
            <p:cNvPr id="98338" name="Text Box 34"/>
            <p:cNvSpPr txBox="1">
              <a:spLocks noChangeArrowheads="1"/>
            </p:cNvSpPr>
            <p:nvPr/>
          </p:nvSpPr>
          <p:spPr bwMode="auto">
            <a:xfrm>
              <a:off x="1560" y="182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Ц</a:t>
              </a:r>
            </a:p>
          </p:txBody>
        </p:sp>
        <p:sp>
          <p:nvSpPr>
            <p:cNvPr id="98339" name="Text Box 35"/>
            <p:cNvSpPr txBox="1">
              <a:spLocks noChangeArrowheads="1"/>
            </p:cNvSpPr>
            <p:nvPr/>
          </p:nvSpPr>
          <p:spPr bwMode="auto">
            <a:xfrm>
              <a:off x="1896" y="1252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И</a:t>
              </a:r>
            </a:p>
          </p:txBody>
        </p:sp>
        <p:sp>
          <p:nvSpPr>
            <p:cNvPr id="98340" name="Text Box 36"/>
            <p:cNvSpPr txBox="1">
              <a:spLocks noChangeArrowheads="1"/>
            </p:cNvSpPr>
            <p:nvPr/>
          </p:nvSpPr>
          <p:spPr bwMode="auto">
            <a:xfrm>
              <a:off x="2472" y="8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sz="4000" b="1">
                  <a:solidFill>
                    <a:srgbClr val="9F0D4F"/>
                  </a:solidFill>
                </a:rPr>
                <a:t>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17139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8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1524000" y="228600"/>
            <a:ext cx="5791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Понятие Конституции</a:t>
            </a:r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228600" y="1295400"/>
            <a:ext cx="2952750" cy="6762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Конституция -</a:t>
            </a:r>
          </a:p>
        </p:txBody>
      </p:sp>
      <p:sp>
        <p:nvSpPr>
          <p:cNvPr id="14346" name="WordArt 10"/>
          <p:cNvSpPr>
            <a:spLocks noChangeArrowheads="1" noChangeShapeType="1" noTextEdit="1"/>
          </p:cNvSpPr>
          <p:nvPr/>
        </p:nvSpPr>
        <p:spPr bwMode="auto">
          <a:xfrm>
            <a:off x="3657600" y="1066800"/>
            <a:ext cx="5257800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основной закон государства</a:t>
            </a:r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3657600" y="1600200"/>
            <a:ext cx="5334000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закрепляющий главные начала</a:t>
            </a:r>
          </a:p>
        </p:txBody>
      </p:sp>
      <p:sp>
        <p:nvSpPr>
          <p:cNvPr id="14349" name="WordArt 13"/>
          <p:cNvSpPr>
            <a:spLocks noChangeArrowheads="1" noChangeShapeType="1" noTextEdit="1"/>
          </p:cNvSpPr>
          <p:nvPr/>
        </p:nvSpPr>
        <p:spPr bwMode="auto">
          <a:xfrm>
            <a:off x="3657600" y="2209800"/>
            <a:ext cx="5257800" cy="381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государственного строя страны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914400" y="25908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822325" y="26670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/>
              <a:t>о</a:t>
            </a:r>
          </a:p>
        </p:txBody>
      </p:sp>
      <p:pic>
        <p:nvPicPr>
          <p:cNvPr id="14355" name="Picture 19" descr="Рисунок12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2" t="52875"/>
          <a:stretch>
            <a:fillRect/>
          </a:stretch>
        </p:blipFill>
        <p:spPr>
          <a:xfrm>
            <a:off x="1066800" y="2590800"/>
            <a:ext cx="8077200" cy="244633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57" name="WordArt 21"/>
          <p:cNvSpPr>
            <a:spLocks noChangeArrowheads="1" noChangeShapeType="1" noTextEdit="1"/>
          </p:cNvSpPr>
          <p:nvPr/>
        </p:nvSpPr>
        <p:spPr bwMode="auto">
          <a:xfrm>
            <a:off x="2286000" y="5410200"/>
            <a:ext cx="61436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Первая Российская Конституция </a:t>
            </a:r>
          </a:p>
        </p:txBody>
      </p:sp>
      <p:sp>
        <p:nvSpPr>
          <p:cNvPr id="14358" name="WordArt 22"/>
          <p:cNvSpPr>
            <a:spLocks noChangeArrowheads="1" noChangeShapeType="1" noTextEdit="1"/>
          </p:cNvSpPr>
          <p:nvPr/>
        </p:nvSpPr>
        <p:spPr bwMode="auto">
          <a:xfrm>
            <a:off x="609600" y="6172200"/>
            <a:ext cx="77438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1922 г.-Первая конституция СССР</a:t>
            </a:r>
          </a:p>
        </p:txBody>
      </p:sp>
      <p:sp>
        <p:nvSpPr>
          <p:cNvPr id="14359" name="WordArt 23"/>
          <p:cNvSpPr>
            <a:spLocks noChangeArrowheads="1" noChangeShapeType="1" noTextEdit="1"/>
          </p:cNvSpPr>
          <p:nvPr/>
        </p:nvSpPr>
        <p:spPr bwMode="auto">
          <a:xfrm>
            <a:off x="609600" y="5334000"/>
            <a:ext cx="1504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1918 г.</a:t>
            </a:r>
          </a:p>
        </p:txBody>
      </p:sp>
    </p:spTree>
    <p:extLst>
      <p:ext uri="{BB962C8B-B14F-4D97-AF65-F5344CB8AC3E}">
        <p14:creationId xmlns:p14="http://schemas.microsoft.com/office/powerpoint/2010/main" xmlns="" val="20810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70" decel="100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770" decel="100000"/>
                                        <p:tgtEl>
                                          <p:spTgt spid="143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1" grpId="1" animBg="1"/>
      <p:bldP spid="14346" grpId="0" animBg="1"/>
      <p:bldP spid="14348" grpId="0" animBg="1"/>
      <p:bldP spid="14349" grpId="0" animBg="1"/>
      <p:bldP spid="14357" grpId="0" animBg="1"/>
      <p:bldP spid="14358" grpId="0" animBg="1"/>
      <p:bldP spid="143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WordArt 5"/>
          <p:cNvSpPr>
            <a:spLocks noChangeArrowheads="1" noChangeShapeType="1" noTextEdit="1"/>
          </p:cNvSpPr>
          <p:nvPr/>
        </p:nvSpPr>
        <p:spPr bwMode="auto">
          <a:xfrm>
            <a:off x="2209800" y="152400"/>
            <a:ext cx="516255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Признаки Конституции</a:t>
            </a:r>
          </a:p>
        </p:txBody>
      </p:sp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228600" y="762000"/>
            <a:ext cx="3267075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Конституция -</a:t>
            </a:r>
          </a:p>
        </p:txBody>
      </p:sp>
      <p:sp>
        <p:nvSpPr>
          <p:cNvPr id="28679" name="WordArt 7"/>
          <p:cNvSpPr>
            <a:spLocks noChangeArrowheads="1" noChangeShapeType="1" noTextEdit="1"/>
          </p:cNvSpPr>
          <p:nvPr/>
        </p:nvSpPr>
        <p:spPr bwMode="auto">
          <a:xfrm>
            <a:off x="3657600" y="990600"/>
            <a:ext cx="4352925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ОСНОВНОЙ ЗАКОН</a:t>
            </a:r>
          </a:p>
        </p:txBody>
      </p:sp>
      <p:sp>
        <p:nvSpPr>
          <p:cNvPr id="28680" name="WordArt 8"/>
          <p:cNvSpPr>
            <a:spLocks noChangeArrowheads="1" noChangeShapeType="1" noTextEdit="1"/>
          </p:cNvSpPr>
          <p:nvPr/>
        </p:nvSpPr>
        <p:spPr bwMode="auto">
          <a:xfrm>
            <a:off x="3657600" y="1676400"/>
            <a:ext cx="5257800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Особые юридические свойства</a:t>
            </a:r>
          </a:p>
        </p:txBody>
      </p:sp>
      <p:sp>
        <p:nvSpPr>
          <p:cNvPr id="28681" name="WordArt 9"/>
          <p:cNvSpPr>
            <a:spLocks noChangeArrowheads="1" noChangeShapeType="1" noTextEdit="1"/>
          </p:cNvSpPr>
          <p:nvPr/>
        </p:nvSpPr>
        <p:spPr bwMode="auto">
          <a:xfrm>
            <a:off x="3657600" y="2209800"/>
            <a:ext cx="5295900" cy="45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latin typeface="Arial"/>
                <a:cs typeface="Arial"/>
              </a:rPr>
              <a:t>Обладает верховенством</a:t>
            </a:r>
          </a:p>
        </p:txBody>
      </p:sp>
      <p:sp>
        <p:nvSpPr>
          <p:cNvPr id="28682" name="WordArt 10"/>
          <p:cNvSpPr>
            <a:spLocks noChangeArrowheads="1" noChangeShapeType="1" noTextEdit="1"/>
          </p:cNvSpPr>
          <p:nvPr/>
        </p:nvSpPr>
        <p:spPr bwMode="auto">
          <a:xfrm>
            <a:off x="3733800" y="2743200"/>
            <a:ext cx="4019550" cy="4476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latin typeface="Arial"/>
                <a:cs typeface="Arial"/>
              </a:rPr>
              <a:t>на территории Р Ф</a:t>
            </a:r>
          </a:p>
        </p:txBody>
      </p:sp>
      <p:pic>
        <p:nvPicPr>
          <p:cNvPr id="28683" name="Picture 11" descr="Рисунок13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9600" y="3276600"/>
            <a:ext cx="7889875" cy="24479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85" name="WordArt 13"/>
          <p:cNvSpPr>
            <a:spLocks noChangeArrowheads="1" noChangeShapeType="1" noTextEdit="1"/>
          </p:cNvSpPr>
          <p:nvPr/>
        </p:nvSpPr>
        <p:spPr bwMode="auto">
          <a:xfrm>
            <a:off x="1524000" y="5791200"/>
            <a:ext cx="5924550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служит Юридической базой</a:t>
            </a:r>
          </a:p>
        </p:txBody>
      </p:sp>
      <p:sp>
        <p:nvSpPr>
          <p:cNvPr id="28686" name="WordArt 14"/>
          <p:cNvSpPr>
            <a:spLocks noChangeArrowheads="1" noChangeShapeType="1" noTextEdit="1"/>
          </p:cNvSpPr>
          <p:nvPr/>
        </p:nvSpPr>
        <p:spPr bwMode="auto">
          <a:xfrm>
            <a:off x="1524000" y="6334125"/>
            <a:ext cx="6705600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правовой системы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26402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 animBg="1"/>
      <p:bldP spid="28685" grpId="0" animBg="1"/>
      <p:bldP spid="286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381000" y="1524000"/>
            <a:ext cx="8518525" cy="1066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Указывает на необходимость принятия </a:t>
            </a:r>
          </a:p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соответствующих федеральных законов</a:t>
            </a:r>
          </a:p>
        </p:txBody>
      </p:sp>
      <p:sp>
        <p:nvSpPr>
          <p:cNvPr id="29705" name="WordArt 9"/>
          <p:cNvSpPr>
            <a:spLocks noChangeArrowheads="1" noChangeShapeType="1" noTextEdit="1"/>
          </p:cNvSpPr>
          <p:nvPr/>
        </p:nvSpPr>
        <p:spPr bwMode="auto">
          <a:xfrm>
            <a:off x="381000" y="2971800"/>
            <a:ext cx="7743825" cy="5238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Нормативный акт прямого действия</a:t>
            </a:r>
          </a:p>
        </p:txBody>
      </p:sp>
      <p:sp>
        <p:nvSpPr>
          <p:cNvPr id="29706" name="WordArt 10"/>
          <p:cNvSpPr>
            <a:spLocks noChangeArrowheads="1" noChangeShapeType="1" noTextEdit="1"/>
          </p:cNvSpPr>
          <p:nvPr/>
        </p:nvSpPr>
        <p:spPr bwMode="auto">
          <a:xfrm>
            <a:off x="381000" y="3657600"/>
            <a:ext cx="8763000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Специальный порядок принятия и изменения</a:t>
            </a:r>
          </a:p>
        </p:txBody>
      </p:sp>
      <p:sp>
        <p:nvSpPr>
          <p:cNvPr id="29707" name="WordArt 11"/>
          <p:cNvSpPr>
            <a:spLocks noChangeArrowheads="1" noChangeShapeType="1" noTextEdit="1"/>
          </p:cNvSpPr>
          <p:nvPr/>
        </p:nvSpPr>
        <p:spPr bwMode="auto">
          <a:xfrm>
            <a:off x="381000" y="4343400"/>
            <a:ext cx="6467475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Особая охрана Конституции</a:t>
            </a:r>
          </a:p>
        </p:txBody>
      </p:sp>
      <p:pic>
        <p:nvPicPr>
          <p:cNvPr id="29708" name="Picture 12" descr="Рисунок14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1000" y="5562600"/>
            <a:ext cx="8229600" cy="9318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11" name="WordArt 15"/>
          <p:cNvSpPr>
            <a:spLocks noChangeArrowheads="1" noChangeShapeType="1" noTextEdit="1"/>
          </p:cNvSpPr>
          <p:nvPr/>
        </p:nvSpPr>
        <p:spPr bwMode="auto">
          <a:xfrm>
            <a:off x="1447800" y="152400"/>
            <a:ext cx="6248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Признаки Конституции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7092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970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 animBg="1"/>
      <p:bldP spid="29705" grpId="0" animBg="1"/>
      <p:bldP spid="29706" grpId="0" animBg="1"/>
      <p:bldP spid="29707" grpId="0" animBg="1"/>
      <p:bldP spid="297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5888"/>
            <a:ext cx="7631113" cy="3465512"/>
          </a:xfrm>
        </p:spPr>
        <p:txBody>
          <a:bodyPr/>
          <a:lstStyle/>
          <a:p>
            <a:r>
              <a:rPr lang="ru-RU" sz="8800" i="1">
                <a:solidFill>
                  <a:srgbClr val="0033CC"/>
                </a:solidFill>
                <a:latin typeface="Monotype Corsiva" pitchFamily="66" charset="0"/>
              </a:rPr>
              <a:t>Конвенция о правах ребенка</a:t>
            </a:r>
            <a:r>
              <a:rPr lang="ru-RU" sz="400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800850" cy="1752600"/>
          </a:xfrm>
        </p:spPr>
        <p:txBody>
          <a:bodyPr/>
          <a:lstStyle/>
          <a:p>
            <a:r>
              <a:rPr lang="ru-RU" i="1">
                <a:solidFill>
                  <a:srgbClr val="990000"/>
                </a:solidFill>
                <a:latin typeface="Monotype Corsiva" pitchFamily="66" charset="0"/>
              </a:rPr>
              <a:t>Принята 20 ноября 1989 года ООН </a:t>
            </a:r>
          </a:p>
          <a:p>
            <a:r>
              <a:rPr lang="ru-RU" i="1">
                <a:solidFill>
                  <a:srgbClr val="990000"/>
                </a:solidFill>
                <a:latin typeface="Monotype Corsiva" pitchFamily="66" charset="0"/>
              </a:rPr>
              <a:t>(Организацией Объединенных Наций)</a:t>
            </a:r>
          </a:p>
        </p:txBody>
      </p:sp>
    </p:spTree>
    <p:extLst>
      <p:ext uri="{BB962C8B-B14F-4D97-AF65-F5344CB8AC3E}">
        <p14:creationId xmlns:p14="http://schemas.microsoft.com/office/powerpoint/2010/main" xmlns="" val="19444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323850" y="1125538"/>
            <a:ext cx="8640763" cy="344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6000" i="1">
                <a:solidFill>
                  <a:srgbClr val="9D079D"/>
                </a:solidFill>
              </a:rPr>
              <a:t>Конвенция</a:t>
            </a:r>
            <a:r>
              <a:rPr lang="ru-RU" sz="3200" b="1">
                <a:solidFill>
                  <a:schemeClr val="bg1"/>
                </a:solidFill>
              </a:rPr>
              <a:t> </a:t>
            </a:r>
            <a:r>
              <a:rPr lang="ru-RU" sz="3200" b="1">
                <a:solidFill>
                  <a:srgbClr val="3720BE"/>
                </a:solidFill>
              </a:rPr>
              <a:t>–</a:t>
            </a:r>
            <a:r>
              <a:rPr lang="ru-RU" sz="3200" b="1">
                <a:solidFill>
                  <a:schemeClr val="bg1"/>
                </a:solidFill>
              </a:rPr>
              <a:t> </a:t>
            </a:r>
            <a:r>
              <a:rPr lang="ru-RU" sz="3200" b="1">
                <a:solidFill>
                  <a:srgbClr val="3720BE"/>
                </a:solidFill>
              </a:rPr>
              <a:t>международное соглашение, как правило, по  какому – то специальному вопросу, имеющее обязательную силу для тех государств, которые к нему присоединились (подписали, ратифицировали).  </a:t>
            </a:r>
          </a:p>
        </p:txBody>
      </p:sp>
    </p:spTree>
    <p:extLst>
      <p:ext uri="{BB962C8B-B14F-4D97-AF65-F5344CB8AC3E}">
        <p14:creationId xmlns:p14="http://schemas.microsoft.com/office/powerpoint/2010/main" xmlns="" val="348282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161</TotalTime>
  <Words>880</Words>
  <Application>Microsoft Office PowerPoint</Application>
  <PresentationFormat>Экран (4:3)</PresentationFormat>
  <Paragraphs>178</Paragraphs>
  <Slides>32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Воздушный поток</vt:lpstr>
      <vt:lpstr>Лист</vt:lpstr>
      <vt:lpstr>Acrobat Document</vt:lpstr>
      <vt:lpstr> Конституции России – основной закон нашей страны</vt:lpstr>
      <vt:lpstr>Государственный Герб Российской Федерации</vt:lpstr>
      <vt:lpstr>Слайд 3</vt:lpstr>
      <vt:lpstr>Слайд 4</vt:lpstr>
      <vt:lpstr>Слайд 5</vt:lpstr>
      <vt:lpstr>Слайд 6</vt:lpstr>
      <vt:lpstr>Слайд 7</vt:lpstr>
      <vt:lpstr>Конвенция о правах ребенка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Конституции</dc:title>
  <dc:creator>Школа</dc:creator>
  <cp:lastModifiedBy>Root</cp:lastModifiedBy>
  <cp:revision>8</cp:revision>
  <dcterms:created xsi:type="dcterms:W3CDTF">2012-12-11T06:56:46Z</dcterms:created>
  <dcterms:modified xsi:type="dcterms:W3CDTF">2017-12-12T02:50:39Z</dcterms:modified>
</cp:coreProperties>
</file>